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Cardo"/>
      <p:regular r:id="rId30"/>
      <p:bold r:id="rId31"/>
      <p: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Pacifico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1" Type="http://schemas.openxmlformats.org/officeDocument/2006/relationships/font" Target="fonts/Pacifico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rdo-bold.fntdata"/><Relationship Id="rId30" Type="http://schemas.openxmlformats.org/officeDocument/2006/relationships/font" Target="fonts/Cardo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Card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7df4aef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7df4aef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7df4aef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7df4aef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7dd6bdc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7dd6bdc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7dd6bdc0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7dd6bdc0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" name="Google Shape;11;p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7" name="Google Shape;37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43" name="Google Shape;43;p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44" name="Google Shape;44;p4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45" name="Google Shape;45;p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6" name="Google Shape;46;p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2" name="Google Shape;52;p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title"/>
          </p:nvPr>
        </p:nvSpPr>
        <p:spPr>
          <a:xfrm>
            <a:off x="1082375" y="2955700"/>
            <a:ext cx="52542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4100"/>
              <a:t>Logistic Regression</a:t>
            </a:r>
            <a:endParaRPr sz="4100"/>
          </a:p>
        </p:txBody>
      </p:sp>
      <p:sp>
        <p:nvSpPr>
          <p:cNvPr id="229" name="Google Shape;229;p17"/>
          <p:cNvSpPr txBox="1"/>
          <p:nvPr>
            <p:ph idx="4294967295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Ramesh S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50" y="347975"/>
            <a:ext cx="2021422" cy="26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/>
          <p:nvPr/>
        </p:nvSpPr>
        <p:spPr>
          <a:xfrm>
            <a:off x="2193375" y="146650"/>
            <a:ext cx="1408200" cy="753000"/>
          </a:xfrm>
          <a:prstGeom prst="cloudCallout">
            <a:avLst>
              <a:gd fmla="val -68960" name="adj1"/>
              <a:gd fmla="val 2272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2444625" y="217500"/>
            <a:ext cx="9975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Will he? or won’t he?</a:t>
            </a:r>
            <a:endParaRPr b="0" i="0" sz="1200" u="none" cap="none" strike="noStrike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Logistic Regression - Algorithm </a:t>
            </a:r>
            <a:endParaRPr/>
          </a:p>
        </p:txBody>
      </p:sp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underlying algorithm of </a:t>
            </a:r>
            <a:r>
              <a:rPr i="1" lang="en-GB"/>
              <a:t>Maximum Likelihood Estimation</a:t>
            </a:r>
            <a:r>
              <a:rPr lang="en-GB"/>
              <a:t> (MLE) determines the regression coefficient for the model that accurately predicts the probability of the binary dependent variable.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algorithm stops when the convergence criterion is met or maximum number of iterations are reached.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Since the probability of any event lies between 0 and 1 (or 0% to 100%), when we plot the probability of dependent variable by independent factors, it will demonstrate an ‘S’ shape curve.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713" y="628650"/>
            <a:ext cx="536257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Logistic Regression - Logit Function</a:t>
            </a:r>
            <a:endParaRPr/>
          </a:p>
        </p:txBody>
      </p:sp>
      <p:sp>
        <p:nvSpPr>
          <p:cNvPr id="299" name="Google Shape;299;p28"/>
          <p:cNvSpPr txBox="1"/>
          <p:nvPr>
            <p:ph idx="1" type="body"/>
          </p:nvPr>
        </p:nvSpPr>
        <p:spPr>
          <a:xfrm>
            <a:off x="1297500" y="1567550"/>
            <a:ext cx="72978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logistic regression instead uses the Logistic Response Function to model how the probability of the event “Admitted” P(y=1) is affected by our variables (the exams score x):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bigger the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logit</a:t>
            </a:r>
            <a:r>
              <a:rPr lang="en-GB"/>
              <a:t>, the bigger </a:t>
            </a:r>
            <a:r>
              <a:rPr lang="en-GB">
                <a:latin typeface="Cardo"/>
                <a:ea typeface="Cardo"/>
                <a:cs typeface="Cardo"/>
                <a:sym typeface="Cardo"/>
              </a:rPr>
              <a:t>𝑃(𝑦=1)</a:t>
            </a:r>
            <a:endParaRPr>
              <a:latin typeface="Cardo"/>
              <a:ea typeface="Cardo"/>
              <a:cs typeface="Cardo"/>
              <a:sym typeface="Card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The 𝑃(𝑦=1) is called Sigmoid function</a:t>
            </a:r>
            <a:endParaRPr/>
          </a:p>
        </p:txBody>
      </p:sp>
      <p:pic>
        <p:nvPicPr>
          <p:cNvPr id="300" name="Google Shape;3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0414" y="2270475"/>
            <a:ext cx="2391975" cy="6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Function</a:t>
            </a:r>
            <a:endParaRPr/>
          </a:p>
        </p:txBody>
      </p:sp>
      <p:sp>
        <p:nvSpPr>
          <p:cNvPr id="306" name="Google Shape;306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Suppose I start a cleaning business. I decide to charge each client based on how many hours I work for that client.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My charge structure is as follows: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Less than one hour: ₹700.00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One hour up to two hours: ₹1200.00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Two hours up to three hours: ₹2500.00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1000"/>
              </a:spcAft>
              <a:buSzPts val="1100"/>
              <a:buChar char="○"/>
            </a:pPr>
            <a:r>
              <a:rPr lang="en-GB"/>
              <a:t>Three hours up to four hours: ₹3000.00</a:t>
            </a:r>
            <a:endParaRPr/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75" y="2351300"/>
            <a:ext cx="1592300" cy="22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3" y="1827125"/>
            <a:ext cx="2310478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Function</a:t>
            </a:r>
            <a:endParaRPr/>
          </a:p>
        </p:txBody>
      </p:sp>
      <p:sp>
        <p:nvSpPr>
          <p:cNvPr id="314" name="Google Shape;314;p30"/>
          <p:cNvSpPr txBox="1"/>
          <p:nvPr>
            <p:ph idx="1" type="body"/>
          </p:nvPr>
        </p:nvSpPr>
        <p:spPr>
          <a:xfrm>
            <a:off x="1297500" y="1567550"/>
            <a:ext cx="429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means that if I work anywhere from 1-59 minutes, I charge </a:t>
            </a:r>
            <a:r>
              <a:rPr lang="en-GB" sz="1100"/>
              <a:t>₹</a:t>
            </a:r>
            <a:r>
              <a:rPr lang="en-GB"/>
              <a:t>700.00.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 work anywhere from 1 hour to 1 hour and 59 minutes, I charge </a:t>
            </a:r>
            <a:r>
              <a:rPr lang="en-GB" sz="1100"/>
              <a:t>₹</a:t>
            </a:r>
            <a:r>
              <a:rPr lang="en-GB"/>
              <a:t>1200.00, and so 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We see that the amount I charge remains constant on each hour-long interval, but varies on each of those intervals, because it goes up each hour.</a:t>
            </a:r>
            <a:endParaRPr/>
          </a:p>
        </p:txBody>
      </p:sp>
      <p:pic>
        <p:nvPicPr>
          <p:cNvPr id="315" name="Google Shape;315;p30"/>
          <p:cNvPicPr preferRelativeResize="0"/>
          <p:nvPr/>
        </p:nvPicPr>
        <p:blipFill rotWithShape="1">
          <a:blip r:embed="rId3">
            <a:alphaModFix/>
          </a:blip>
          <a:srcRect b="40529" l="40919" r="0" t="0"/>
          <a:stretch/>
        </p:blipFill>
        <p:spPr>
          <a:xfrm>
            <a:off x="5594100" y="1522313"/>
            <a:ext cx="3429000" cy="258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Decision Boundary</a:t>
            </a:r>
            <a:endParaRPr/>
          </a:p>
        </p:txBody>
      </p:sp>
      <p:sp>
        <p:nvSpPr>
          <p:cNvPr id="321" name="Google Shape;321;p31"/>
          <p:cNvSpPr txBox="1"/>
          <p:nvPr>
            <p:ph idx="1" type="body"/>
          </p:nvPr>
        </p:nvSpPr>
        <p:spPr>
          <a:xfrm>
            <a:off x="1297500" y="1567550"/>
            <a:ext cx="3914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predict which class a data belongs, a threshold can be set.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Based upon this threshold, the obtained estimated probability is classified into classes.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Say, if predicted value ≥ 0.5, then classify email as spam else as not spam.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Decision boundary can be linear or non-linear.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Polynomial order can be increased to get complex decision boundary.</a:t>
            </a:r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 rotWithShape="1">
          <a:blip r:embed="rId3">
            <a:alphaModFix/>
          </a:blip>
          <a:srcRect b="2607" l="14608" r="14988" t="6532"/>
          <a:stretch/>
        </p:blipFill>
        <p:spPr>
          <a:xfrm>
            <a:off x="5281500" y="1154050"/>
            <a:ext cx="3862500" cy="35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Performance Measures</a:t>
            </a:r>
            <a:endParaRPr/>
          </a:p>
        </p:txBody>
      </p:sp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1297500" y="1567550"/>
            <a:ext cx="73368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u="sng"/>
              <a:t>Cross Validation</a:t>
            </a:r>
            <a:r>
              <a:rPr lang="en-GB"/>
              <a:t>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Randomly splitting the training set into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k</a:t>
            </a:r>
            <a:r>
              <a:rPr lang="en-GB"/>
              <a:t> distinct subsets called </a:t>
            </a:r>
            <a:r>
              <a:rPr i="1" lang="en-GB"/>
              <a:t>folds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Then training and evaluating the model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k</a:t>
            </a:r>
            <a:r>
              <a:rPr lang="en-GB"/>
              <a:t> times picking a different fold for evaluation every time and training on the other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(k-1)</a:t>
            </a:r>
            <a:r>
              <a:rPr lang="en-GB"/>
              <a:t> folds.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Confusion Matrix</a:t>
            </a:r>
            <a:r>
              <a:rPr lang="en-GB"/>
              <a:t>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much better way to evaluate the performance of a classifier is to look at the confusion matrix.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The general idea is to count the number of times instances of class A are classified as class B.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012" y="813524"/>
            <a:ext cx="5865975" cy="39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Confusion Matrix</a:t>
            </a:r>
            <a:endParaRPr/>
          </a:p>
        </p:txBody>
      </p:sp>
      <p:sp>
        <p:nvSpPr>
          <p:cNvPr id="339" name="Google Shape;339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Confusion matrix tells us how well our classifier has performed, wrt performance on individual classes.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is filled up based on the test set whose </a:t>
            </a:r>
            <a:r>
              <a:rPr i="1" lang="en-GB"/>
              <a:t>true labels</a:t>
            </a:r>
            <a:r>
              <a:rPr lang="en-GB"/>
              <a:t> is known.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test data is passed through the classifier and predictions are noted.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A table of predicted labels vs true labels is then filled out 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</a:t>
            </a:r>
            <a:endParaRPr/>
          </a:p>
        </p:txBody>
      </p:sp>
      <p:sp>
        <p:nvSpPr>
          <p:cNvPr id="345" name="Google Shape;345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way you fill out the confusion matrix is simple - you check the predicted label if it matches its true label then count one on the diagonal element of the corresponding class.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it is wrongly classified count one on the (predicted class, target class) element.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This process is repeated for all elements of the set under consideration.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Logistic Regression</a:t>
            </a:r>
            <a:endParaRPr/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5900" y="1157500"/>
            <a:ext cx="5372700" cy="37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8"/>
          <p:cNvSpPr/>
          <p:nvPr/>
        </p:nvSpPr>
        <p:spPr>
          <a:xfrm>
            <a:off x="2115433" y="2614383"/>
            <a:ext cx="1470900" cy="116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</a:t>
            </a: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2671866" y="2636681"/>
            <a:ext cx="3505500" cy="141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3861261" y="1993647"/>
            <a:ext cx="2328300" cy="205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Google Shape;353;p36"/>
          <p:cNvCxnSpPr>
            <a:stCxn id="352" idx="0"/>
          </p:cNvCxnSpPr>
          <p:nvPr/>
        </p:nvCxnSpPr>
        <p:spPr>
          <a:xfrm>
            <a:off x="5025411" y="1993647"/>
            <a:ext cx="0" cy="20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6"/>
          <p:cNvCxnSpPr>
            <a:stCxn id="351" idx="1"/>
          </p:cNvCxnSpPr>
          <p:nvPr/>
        </p:nvCxnSpPr>
        <p:spPr>
          <a:xfrm>
            <a:off x="2671866" y="3341681"/>
            <a:ext cx="352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6"/>
          <p:cNvSpPr txBox="1"/>
          <p:nvPr/>
        </p:nvSpPr>
        <p:spPr>
          <a:xfrm rot="-5400000">
            <a:off x="1758847" y="3286334"/>
            <a:ext cx="1261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Predicted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6"/>
          <p:cNvSpPr txBox="1"/>
          <p:nvPr/>
        </p:nvSpPr>
        <p:spPr>
          <a:xfrm>
            <a:off x="4414179" y="1537143"/>
            <a:ext cx="9174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Actual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6"/>
          <p:cNvSpPr txBox="1"/>
          <p:nvPr/>
        </p:nvSpPr>
        <p:spPr>
          <a:xfrm>
            <a:off x="3931845" y="2085334"/>
            <a:ext cx="109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are cute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2716651" y="2927318"/>
            <a:ext cx="109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are cute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2695564" y="3614243"/>
            <a:ext cx="109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are not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36"/>
          <p:cNvSpPr txBox="1"/>
          <p:nvPr/>
        </p:nvSpPr>
        <p:spPr>
          <a:xfrm>
            <a:off x="5067137" y="2097700"/>
            <a:ext cx="10935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are not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3945514" y="2706446"/>
            <a:ext cx="944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True Positives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3945514" y="3381006"/>
            <a:ext cx="944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False</a:t>
            </a: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Negatives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5137182" y="3381006"/>
            <a:ext cx="944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True Negatives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5137182" y="2706446"/>
            <a:ext cx="944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False</a:t>
            </a: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Positives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1145650" y="1701450"/>
            <a:ext cx="27183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are cute in real life and Machine predicted it too!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6304175" y="4374775"/>
            <a:ext cx="2591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are not cute in real life and Machine knew it too!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6"/>
          <p:cNvSpPr/>
          <p:nvPr/>
        </p:nvSpPr>
        <p:spPr>
          <a:xfrm>
            <a:off x="7646800" y="3539825"/>
            <a:ext cx="1447200" cy="708588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/>
          <p:cNvSpPr txBox="1"/>
          <p:nvPr/>
        </p:nvSpPr>
        <p:spPr>
          <a:xfrm>
            <a:off x="7889611" y="3624018"/>
            <a:ext cx="1014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know how you feel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430250" y="4273625"/>
            <a:ext cx="2385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are cute in real life but Machine said it otherwise.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Nasty Machine!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6420700" y="1701450"/>
            <a:ext cx="27183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are not cute in real life but Machine insisted that you’re cute.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6"/>
          <p:cNvSpPr/>
          <p:nvPr/>
        </p:nvSpPr>
        <p:spPr>
          <a:xfrm>
            <a:off x="7113400" y="415625"/>
            <a:ext cx="2021760" cy="1016604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6"/>
          <p:cNvSpPr txBox="1"/>
          <p:nvPr/>
        </p:nvSpPr>
        <p:spPr>
          <a:xfrm>
            <a:off x="7495898" y="608575"/>
            <a:ext cx="144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need this kind.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love Machine learning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6"/>
          <p:cNvSpPr/>
          <p:nvPr/>
        </p:nvSpPr>
        <p:spPr>
          <a:xfrm>
            <a:off x="6249600" y="1537150"/>
            <a:ext cx="2894400" cy="1146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5896450" y="4267600"/>
            <a:ext cx="3046500" cy="771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85800" y="4113125"/>
            <a:ext cx="2718300" cy="1029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904825" y="1537150"/>
            <a:ext cx="2591400" cy="857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Performance Measures</a:t>
            </a:r>
            <a:endParaRPr/>
          </a:p>
        </p:txBody>
      </p:sp>
      <p:sp>
        <p:nvSpPr>
          <p:cNvPr id="382" name="Google Shape;382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u="sng"/>
              <a:t>Precision</a:t>
            </a:r>
            <a:r>
              <a:rPr lang="en-GB"/>
              <a:t>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i="1" lang="en-GB">
                <a:latin typeface="Cardo"/>
                <a:ea typeface="Cardo"/>
                <a:cs typeface="Cardo"/>
                <a:sym typeface="Cardo"/>
              </a:rPr>
              <a:t>Precision = Number of True Positives /(No. True Positives + No. of False Positives)</a:t>
            </a:r>
            <a:endParaRPr i="1">
              <a:latin typeface="Cardo"/>
              <a:ea typeface="Cardo"/>
              <a:cs typeface="Cardo"/>
              <a:sym typeface="Card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trivial way to have perfect precision is to make one single positive prediction and ensure it is correct (precision = 1/1 = 100%).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would not be very useful since the classifier would ignore all but one positive instance.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Cardo"/>
              <a:buChar char="●"/>
            </a:pPr>
            <a:r>
              <a:rPr lang="en-GB"/>
              <a:t>So precision is typically used along with another metric named</a:t>
            </a:r>
            <a:r>
              <a:rPr lang="en-GB">
                <a:latin typeface="Cardo"/>
                <a:ea typeface="Cardo"/>
                <a:cs typeface="Cardo"/>
                <a:sym typeface="Cardo"/>
              </a:rPr>
              <a:t>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recall</a:t>
            </a:r>
            <a:r>
              <a:rPr lang="en-GB"/>
              <a:t>, also called</a:t>
            </a:r>
            <a:r>
              <a:rPr lang="en-GB">
                <a:latin typeface="Cardo"/>
                <a:ea typeface="Cardo"/>
                <a:cs typeface="Cardo"/>
                <a:sym typeface="Cardo"/>
              </a:rPr>
              <a:t>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sensitivity</a:t>
            </a:r>
            <a:r>
              <a:rPr lang="en-GB">
                <a:latin typeface="Cardo"/>
                <a:ea typeface="Cardo"/>
                <a:cs typeface="Cardo"/>
                <a:sym typeface="Cardo"/>
              </a:rPr>
              <a:t> </a:t>
            </a:r>
            <a:r>
              <a:rPr lang="en-GB"/>
              <a:t>or</a:t>
            </a:r>
            <a:r>
              <a:rPr lang="en-GB">
                <a:latin typeface="Cardo"/>
                <a:ea typeface="Cardo"/>
                <a:cs typeface="Cardo"/>
                <a:sym typeface="Cardo"/>
              </a:rPr>
              <a:t>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true positive rate</a:t>
            </a:r>
            <a:r>
              <a:rPr lang="en-GB">
                <a:latin typeface="Cardo"/>
                <a:ea typeface="Cardo"/>
                <a:cs typeface="Cardo"/>
                <a:sym typeface="Cardo"/>
              </a:rPr>
              <a:t> </a:t>
            </a:r>
            <a:r>
              <a:rPr lang="en-GB"/>
              <a:t>(TPR)</a:t>
            </a:r>
            <a:endParaRPr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Performance Measures</a:t>
            </a:r>
            <a:endParaRPr/>
          </a:p>
        </p:txBody>
      </p:sp>
      <p:sp>
        <p:nvSpPr>
          <p:cNvPr id="388" name="Google Shape;388;p38"/>
          <p:cNvSpPr txBox="1"/>
          <p:nvPr>
            <p:ph idx="1" type="body"/>
          </p:nvPr>
        </p:nvSpPr>
        <p:spPr>
          <a:xfrm>
            <a:off x="1297500" y="1567550"/>
            <a:ext cx="4461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u="sng"/>
              <a:t>Recall</a:t>
            </a:r>
            <a:r>
              <a:rPr lang="en-GB"/>
              <a:t>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i="1" lang="en-GB">
                <a:latin typeface="Cardo"/>
                <a:ea typeface="Cardo"/>
                <a:cs typeface="Cardo"/>
                <a:sym typeface="Cardo"/>
              </a:rPr>
              <a:t>Recall = Number of True Positives / No. of True Positives + No. of False Negatives</a:t>
            </a:r>
            <a:endParaRPr i="1">
              <a:latin typeface="Cardo"/>
              <a:ea typeface="Cardo"/>
              <a:cs typeface="Cardo"/>
              <a:sym typeface="Card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is often convenient to combine precision and recall into a single metric called the F1 score, in particular if you need a simple way to compare two classifiers.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The F1 score is the harmonic mean of precision and recall</a:t>
            </a:r>
            <a:endParaRPr/>
          </a:p>
        </p:txBody>
      </p:sp>
      <p:pic>
        <p:nvPicPr>
          <p:cNvPr id="389" name="Google Shape;38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4325" y="374875"/>
            <a:ext cx="2416575" cy="43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Performance Measures</a:t>
            </a:r>
            <a:endParaRPr/>
          </a:p>
        </p:txBody>
      </p:sp>
      <p:sp>
        <p:nvSpPr>
          <p:cNvPr id="395" name="Google Shape;395;p39"/>
          <p:cNvSpPr txBox="1"/>
          <p:nvPr>
            <p:ph idx="1" type="body"/>
          </p:nvPr>
        </p:nvSpPr>
        <p:spPr>
          <a:xfrm>
            <a:off x="1297500" y="1567550"/>
            <a:ext cx="7637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</a:t>
            </a:r>
            <a:r>
              <a:rPr lang="en-GB" u="sng"/>
              <a:t> receiver operating characteristic (ROC) curve</a:t>
            </a:r>
            <a:r>
              <a:rPr lang="en-GB"/>
              <a:t> is another common metric that is used with binary classifiers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is very similar to the precision/recall curve, but instead of plotting precision versus recall, the ROC curve plots the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true positive rate</a:t>
            </a:r>
            <a:r>
              <a:rPr lang="en-GB"/>
              <a:t> (another name for recall) against the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false positive rate</a:t>
            </a:r>
            <a:r>
              <a:rPr lang="en-GB"/>
              <a:t>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FPR is the ratio of negative instances that are incorrectly classified as positive.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is equal to one minus the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true negative rate</a:t>
            </a:r>
            <a:r>
              <a:rPr lang="en-GB"/>
              <a:t>, which is the ratio of negative instances that are correctly classified as negative.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The TNR is also called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specificity</a:t>
            </a:r>
            <a:r>
              <a:rPr lang="en-GB"/>
              <a:t>. Hence the ROC curve plots sensitivity (recall) vs 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1 – specificity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lin ang="0" scaled="0"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06" y="599750"/>
            <a:ext cx="5324495" cy="39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Classification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"Splits objects based at one of the attributes known beforehand. Separate socks by based on color, documents based on language, music by genre"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Today used for: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– Spam filtering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– Language detection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– A search of similar documents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– Sentiment analysis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– Recognition of handwritten characters and numbers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Char char="○"/>
            </a:pPr>
            <a:r>
              <a:rPr lang="en-GB"/>
              <a:t>– Fraud detection</a:t>
            </a: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1450" y="20403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Logistic Regression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Logistic regression is generally used where the dependent variable is Binary.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That means the dependent variable can take only two possible values such as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Yes or No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Default or No Default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Living or Dead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Responder or Non Responder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Yes or No etc.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Independent factors or variables can be categorical or numerical variables.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1"/>
          <p:cNvPicPr preferRelativeResize="0"/>
          <p:nvPr/>
        </p:nvPicPr>
        <p:blipFill rotWithShape="1">
          <a:blip r:embed="rId3">
            <a:alphaModFix/>
          </a:blip>
          <a:srcRect b="6278" l="0" r="0" t="0"/>
          <a:stretch/>
        </p:blipFill>
        <p:spPr>
          <a:xfrm>
            <a:off x="1158625" y="921550"/>
            <a:ext cx="7794174" cy="36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How Would You Choose a Trainer?</a:t>
            </a:r>
            <a:endParaRPr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X</a:t>
            </a:r>
            <a:r>
              <a:rPr lang="en-GB" sz="1600"/>
              <a:t>₁</a:t>
            </a:r>
            <a:r>
              <a:rPr lang="en-GB"/>
              <a:t> = Years of Work Experience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X</a:t>
            </a:r>
            <a:r>
              <a:rPr lang="en-GB" sz="1600"/>
              <a:t>₂</a:t>
            </a:r>
            <a:r>
              <a:rPr lang="en-GB"/>
              <a:t> = Highest degree Educational Qualification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X</a:t>
            </a:r>
            <a:r>
              <a:rPr lang="en-GB" sz="1600"/>
              <a:t>₃</a:t>
            </a:r>
            <a:r>
              <a:rPr lang="en-GB"/>
              <a:t> = Teaching Experience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Θ</a:t>
            </a:r>
            <a:r>
              <a:rPr lang="en-GB" sz="1600"/>
              <a:t>₁</a:t>
            </a:r>
            <a:r>
              <a:rPr lang="en-GB"/>
              <a:t> = 0.3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Θ</a:t>
            </a:r>
            <a:r>
              <a:rPr lang="en-GB" sz="1600"/>
              <a:t>₂</a:t>
            </a:r>
            <a:r>
              <a:rPr lang="en-GB"/>
              <a:t> = 0.3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Θ</a:t>
            </a:r>
            <a:r>
              <a:rPr lang="en-GB" sz="1600"/>
              <a:t>₃</a:t>
            </a:r>
            <a:r>
              <a:rPr lang="en-GB"/>
              <a:t> = 0.4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You will base your choice on                 		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 Score  =  X</a:t>
            </a:r>
            <a:r>
              <a:rPr i="1" lang="en-GB" sz="1600"/>
              <a:t>₁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Θ</a:t>
            </a:r>
            <a:r>
              <a:rPr i="1" lang="en-GB" sz="1600"/>
              <a:t>₁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 + X</a:t>
            </a:r>
            <a:r>
              <a:rPr i="1" lang="en-GB" sz="1600"/>
              <a:t>₂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Θ</a:t>
            </a:r>
            <a:r>
              <a:rPr i="1" lang="en-GB" sz="1600"/>
              <a:t>₂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 + X</a:t>
            </a:r>
            <a:r>
              <a:rPr i="1" lang="en-GB" sz="1600"/>
              <a:t>₃</a:t>
            </a:r>
            <a:r>
              <a:rPr i="1" lang="en-GB">
                <a:latin typeface="Cardo"/>
                <a:ea typeface="Cardo"/>
                <a:cs typeface="Cardo"/>
                <a:sym typeface="Cardo"/>
              </a:rPr>
              <a:t>Θ</a:t>
            </a:r>
            <a:r>
              <a:rPr i="1" lang="en-GB" sz="1600"/>
              <a:t>₃</a:t>
            </a:r>
            <a:r>
              <a:rPr i="1" lang="en-GB"/>
              <a:t>  </a:t>
            </a:r>
            <a:endParaRPr i="1"/>
          </a:p>
        </p:txBody>
      </p:sp>
      <p:pic>
        <p:nvPicPr>
          <p:cNvPr id="264" name="Google Shape;26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747" y="1063375"/>
            <a:ext cx="2070178" cy="29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Logistic Regression - Models</a:t>
            </a:r>
            <a:endParaRPr/>
          </a:p>
        </p:txBody>
      </p: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 example, if a credit card company is going to build a model to decide whether to issue a credit card to a customer or not, it will model for whether the customer is going to “Default” or “Not Default” on this credit card.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This is called “Default Propensity Modeling” in banking lingo.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Logistic Regression - Models</a:t>
            </a:r>
            <a:endParaRPr/>
          </a:p>
        </p:txBody>
      </p:sp>
      <p:sp>
        <p:nvSpPr>
          <p:cNvPr id="276" name="Google Shape;276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Similarly an ecommerce company that is sending out costly advertisement / promotional offer mails to customers, will like to know whether a particular customer is likely to respond to the offer or not.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Other words, whether a customer will be “Responder” or “Non Responder”.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-GB"/>
              <a:t>This is called “Propensity to Respond Modeling”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Logistic Regression - Applications</a:t>
            </a:r>
            <a:endParaRPr/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1297500" y="1307850"/>
            <a:ext cx="75396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insights generated from the logistic regression output, companies may optimize their business strategies to achieve their business goals such as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minimize expenses or losses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maximize return on investment (ROI) in marketing campaigns etc.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Other applications include: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predict whether a customer  will convert (buy or sign-up) to an offer. (will not convert: 0 / will convert: 1)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predict and preempt customer churn. (will not drop service: 0 / will drop service: 1)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Clinical testing to predict whether a new drug will cure the average patient. (will not cure: 0 / will cure: 1)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 predict whether an email is spam (1) or (0)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Char char="○"/>
            </a:pPr>
            <a:r>
              <a:rPr lang="en-GB"/>
              <a:t>Whether the tumor is malignant (1) or not (0)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